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1" r:id="rId5"/>
    <p:sldId id="262" r:id="rId6"/>
    <p:sldId id="260" r:id="rId7"/>
    <p:sldId id="274" r:id="rId8"/>
    <p:sldId id="282" r:id="rId9"/>
    <p:sldId id="275" r:id="rId10"/>
    <p:sldId id="263" r:id="rId11"/>
    <p:sldId id="258" r:id="rId12"/>
    <p:sldId id="264" r:id="rId13"/>
    <p:sldId id="265" r:id="rId14"/>
    <p:sldId id="266" r:id="rId15"/>
    <p:sldId id="267" r:id="rId16"/>
    <p:sldId id="268" r:id="rId17"/>
    <p:sldId id="273" r:id="rId18"/>
    <p:sldId id="278" r:id="rId19"/>
    <p:sldId id="283" r:id="rId20"/>
    <p:sldId id="269" r:id="rId21"/>
    <p:sldId id="271" r:id="rId22"/>
    <p:sldId id="270" r:id="rId23"/>
    <p:sldId id="281" r:id="rId24"/>
    <p:sldId id="284" r:id="rId25"/>
    <p:sldId id="272" r:id="rId26"/>
    <p:sldId id="276" r:id="rId2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-624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pl-PL" smtClean="0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DCCE7-471D-461D-B160-2527523CE562}" type="datetimeFigureOut">
              <a:rPr lang="pl-PL" smtClean="0"/>
              <a:pPr/>
              <a:t>2018-01-07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6BBD2-6044-4D9D-B14C-8951B0B26CDB}" type="slidenum">
              <a:rPr lang="pl-PL" smtClean="0"/>
              <a:pPr/>
              <a:t>‹#›</a:t>
            </a:fld>
            <a:endParaRPr lang="pl-PL"/>
          </a:p>
        </p:txBody>
      </p:sp>
      <p:cxnSp>
        <p:nvCxnSpPr>
          <p:cNvPr id="9" name="Straight Connector 8"/>
          <p:cNvCxnSpPr/>
          <p:nvPr/>
        </p:nvCxnSpPr>
        <p:spPr>
          <a:xfrm>
            <a:off x="5168900" y="4325112"/>
            <a:ext cx="638810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1640864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DCCE7-471D-461D-B160-2527523CE562}" type="datetimeFigureOut">
              <a:rPr lang="pl-PL" smtClean="0"/>
              <a:pPr/>
              <a:t>2018-01-07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6BBD2-6044-4D9D-B14C-8951B0B26CDB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xmlns="" val="23043027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DCCE7-471D-461D-B160-2527523CE562}" type="datetimeFigureOut">
              <a:rPr lang="pl-PL" smtClean="0"/>
              <a:pPr/>
              <a:t>2018-01-07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6BBD2-6044-4D9D-B14C-8951B0B26CDB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xmlns="" val="34850206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2400" y="337404"/>
            <a:ext cx="9733280" cy="513496"/>
          </a:xfrm>
        </p:spPr>
        <p:txBody>
          <a:bodyPr/>
          <a:lstStyle>
            <a:lvl1pPr marL="0">
              <a:defRPr sz="3600"/>
            </a:lvl1pPr>
          </a:lstStyle>
          <a:p>
            <a:r>
              <a:rPr lang="pl-PL" dirty="0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2400" y="1092200"/>
            <a:ext cx="9733280" cy="4967394"/>
          </a:xfrm>
        </p:spPr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DCCE7-471D-461D-B160-2527523CE562}" type="datetimeFigureOut">
              <a:rPr lang="pl-PL" smtClean="0"/>
              <a:pPr/>
              <a:t>2018-01-07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495675" y="6455270"/>
            <a:ext cx="1312025" cy="365125"/>
          </a:xfrm>
        </p:spPr>
        <p:txBody>
          <a:bodyPr/>
          <a:lstStyle/>
          <a:p>
            <a:fld id="{CEF6BBD2-6044-4D9D-B14C-8951B0B26CDB}" type="slidenum">
              <a:rPr lang="pl-PL" smtClean="0"/>
              <a:pPr/>
              <a:t>‹#›</a:t>
            </a:fld>
            <a:endParaRPr lang="pl-PL"/>
          </a:p>
        </p:txBody>
      </p:sp>
      <p:pic>
        <p:nvPicPr>
          <p:cNvPr id="7" name="Obraz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0891012" y="6371542"/>
            <a:ext cx="1237488" cy="436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855047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Nagłówek sekcji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DCCE7-471D-461D-B160-2527523CE562}" type="datetimeFigureOut">
              <a:rPr lang="pl-PL" smtClean="0"/>
              <a:pPr/>
              <a:t>2018-01-07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6BBD2-6044-4D9D-B14C-8951B0B26CDB}" type="slidenum">
              <a:rPr lang="pl-PL" smtClean="0"/>
              <a:pPr/>
              <a:t>‹#›</a:t>
            </a:fld>
            <a:endParaRPr lang="pl-PL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9950911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097697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DCCE7-471D-461D-B160-2527523CE562}" type="datetimeFigureOut">
              <a:rPr lang="pl-PL" smtClean="0"/>
              <a:pPr/>
              <a:t>2018-01-07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6BBD2-6044-4D9D-B14C-8951B0B26CDB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xmlns="" val="8807516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932597"/>
          </a:xfrm>
        </p:spPr>
        <p:txBody>
          <a:bodyPr/>
          <a:lstStyle/>
          <a:p>
            <a:r>
              <a:rPr lang="pl-PL" dirty="0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DCCE7-471D-461D-B160-2527523CE562}" type="datetimeFigureOut">
              <a:rPr lang="pl-PL" smtClean="0"/>
              <a:pPr/>
              <a:t>2018-01-07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6BBD2-6044-4D9D-B14C-8951B0B26CDB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xmlns="" val="33066892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DCCE7-471D-461D-B160-2527523CE562}" type="datetimeFigureOut">
              <a:rPr lang="pl-PL" smtClean="0"/>
              <a:pPr/>
              <a:t>2018-01-07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6BBD2-6044-4D9D-B14C-8951B0B26CDB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xmlns="" val="35402515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DCCE7-471D-461D-B160-2527523CE562}" type="datetimeFigureOut">
              <a:rPr lang="pl-PL" smtClean="0"/>
              <a:pPr/>
              <a:t>2018-01-07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6BBD2-6044-4D9D-B14C-8951B0B26CDB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xmlns="" val="17484028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654DCCE7-471D-461D-B160-2527523CE562}" type="datetimeFigureOut">
              <a:rPr lang="pl-PL" smtClean="0"/>
              <a:pPr/>
              <a:t>2018-01-07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EF6BBD2-6044-4D9D-B14C-8951B0B26CDB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xmlns="" val="6190798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 smtClean="0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DCCE7-471D-461D-B160-2527523CE562}" type="datetimeFigureOut">
              <a:rPr lang="pl-PL" smtClean="0"/>
              <a:pPr/>
              <a:t>2018-01-07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6BBD2-6044-4D9D-B14C-8951B0B26CDB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xmlns="" val="3803976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97000" y="261204"/>
            <a:ext cx="9758680" cy="48604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pl-PL" dirty="0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97000" y="1447800"/>
            <a:ext cx="9758680" cy="461010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654DCCE7-471D-461D-B160-2527523CE562}" type="datetimeFigureOut">
              <a:rPr lang="pl-PL" smtClean="0"/>
              <a:pPr/>
              <a:t>2018-01-07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CEF6BBD2-6044-4D9D-B14C-8951B0B26CDB}" type="slidenum">
              <a:rPr lang="pl-PL" smtClean="0"/>
              <a:pPr/>
              <a:t>‹#›</a:t>
            </a:fld>
            <a:endParaRPr lang="pl-PL"/>
          </a:p>
        </p:txBody>
      </p:sp>
      <p:cxnSp>
        <p:nvCxnSpPr>
          <p:cNvPr id="10" name="Straight Connector 9"/>
          <p:cNvCxnSpPr/>
          <p:nvPr/>
        </p:nvCxnSpPr>
        <p:spPr>
          <a:xfrm>
            <a:off x="1549400" y="747246"/>
            <a:ext cx="9611092" cy="25399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455290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4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s://wethecrowd.pl/przewodnik-platformy-crowdfunding/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kilometrydobra.pl/ambasadorzy/" TargetMode="Externa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3500" y="73322"/>
            <a:ext cx="1875803" cy="1790700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5143500" y="2838374"/>
            <a:ext cx="6102350" cy="1480312"/>
          </a:xfrm>
        </p:spPr>
        <p:txBody>
          <a:bodyPr>
            <a:normAutofit/>
          </a:bodyPr>
          <a:lstStyle/>
          <a:p>
            <a:r>
              <a:rPr lang="pl-PL" sz="5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Jak zbiera się pieniądze </a:t>
            </a:r>
            <a:br>
              <a:rPr lang="pl-PL" sz="5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pl-PL" sz="5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 Kilometrach Dobra</a:t>
            </a:r>
            <a:endParaRPr lang="pl-PL" sz="5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5143500" y="4455799"/>
            <a:ext cx="6121400" cy="446580"/>
          </a:xfrm>
        </p:spPr>
        <p:txBody>
          <a:bodyPr/>
          <a:lstStyle/>
          <a:p>
            <a:r>
              <a:rPr lang="pl-PL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CZEGO NAUCZYLIŚMY SIĘ PRZEZ 4 LATA</a:t>
            </a:r>
            <a:endParaRPr lang="pl-PL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7" name="Obraz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43500" y="2120366"/>
            <a:ext cx="1920734" cy="676964"/>
          </a:xfrm>
          <a:prstGeom prst="rect">
            <a:avLst/>
          </a:prstGeo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668" y="128789"/>
            <a:ext cx="4727879" cy="3178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28038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ole tekstowe 4"/>
          <p:cNvSpPr txBox="1"/>
          <p:nvPr/>
        </p:nvSpPr>
        <p:spPr>
          <a:xfrm>
            <a:off x="8886424" y="4081985"/>
            <a:ext cx="226925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Kwesta inauguracyjna pozwala zebrać pierwszą dużą kwotę </a:t>
            </a:r>
            <a:br>
              <a:rPr lang="pl-PL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pl-PL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 zainteresować media, jest też mobilizacją dla całej organizacji. </a:t>
            </a:r>
            <a:endParaRPr lang="pl-PL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89826" y="850900"/>
            <a:ext cx="7129172" cy="5262410"/>
          </a:xfrm>
          <a:prstGeom prst="rect">
            <a:avLst/>
          </a:prstGeom>
        </p:spPr>
      </p:pic>
      <p:sp>
        <p:nvSpPr>
          <p:cNvPr id="6" name="Tytuł 5"/>
          <p:cNvSpPr>
            <a:spLocks noGrp="1"/>
          </p:cNvSpPr>
          <p:nvPr>
            <p:ph type="title"/>
          </p:nvPr>
        </p:nvSpPr>
        <p:spPr>
          <a:xfrm>
            <a:off x="1481070" y="218941"/>
            <a:ext cx="9674610" cy="540913"/>
          </a:xfrm>
        </p:spPr>
        <p:txBody>
          <a:bodyPr>
            <a:normAutofit/>
          </a:bodyPr>
          <a:lstStyle/>
          <a:p>
            <a:r>
              <a:rPr lang="pl-PL" sz="3200" dirty="0" smtClean="0"/>
              <a:t>3. Inauguracja</a:t>
            </a:r>
            <a:endParaRPr lang="pl-PL" sz="3200" dirty="0"/>
          </a:p>
        </p:txBody>
      </p:sp>
    </p:spTree>
    <p:extLst>
      <p:ext uri="{BB962C8B-B14F-4D97-AF65-F5344CB8AC3E}">
        <p14:creationId xmlns:p14="http://schemas.microsoft.com/office/powerpoint/2010/main" xmlns="" val="2748207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3"/>
          <p:cNvSpPr txBox="1"/>
          <p:nvPr/>
        </p:nvSpPr>
        <p:spPr>
          <a:xfrm>
            <a:off x="9354994" y="3173592"/>
            <a:ext cx="181099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Jedna</a:t>
            </a:r>
          </a:p>
          <a:p>
            <a:r>
              <a:rPr lang="pl-PL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kilkugodzinna  zbiórka </a:t>
            </a:r>
            <a:br>
              <a:rPr lang="pl-PL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pl-PL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 centrum handlowym przynosi średni wynik ok. 1500 zł </a:t>
            </a:r>
            <a:br>
              <a:rPr lang="pl-PL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pl-PL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 wystarczy do niej czworo wolontariuszy.</a:t>
            </a:r>
            <a:endParaRPr lang="pl-PL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42" b="1279"/>
          <a:stretch/>
        </p:blipFill>
        <p:spPr>
          <a:xfrm>
            <a:off x="1579881" y="1065672"/>
            <a:ext cx="7576998" cy="4970242"/>
          </a:xfrm>
          <a:prstGeom prst="rect">
            <a:avLst/>
          </a:prstGeom>
        </p:spPr>
      </p:pic>
      <p:sp>
        <p:nvSpPr>
          <p:cNvPr id="5" name="pole tekstowe 4"/>
          <p:cNvSpPr txBox="1"/>
          <p:nvPr/>
        </p:nvSpPr>
        <p:spPr>
          <a:xfrm>
            <a:off x="1754326" y="5666582"/>
            <a:ext cx="1732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>
                <a:solidFill>
                  <a:schemeClr val="bg1"/>
                </a:solidFill>
              </a:rPr>
              <a:t>Opole</a:t>
            </a:r>
            <a:endParaRPr lang="pl-PL" dirty="0">
              <a:solidFill>
                <a:schemeClr val="bg1"/>
              </a:solidFill>
            </a:endParaRPr>
          </a:p>
        </p:txBody>
      </p:sp>
      <p:sp>
        <p:nvSpPr>
          <p:cNvPr id="6" name="Tytuł 5"/>
          <p:cNvSpPr>
            <a:spLocks noGrp="1"/>
          </p:cNvSpPr>
          <p:nvPr>
            <p:ph type="title"/>
          </p:nvPr>
        </p:nvSpPr>
        <p:spPr>
          <a:xfrm>
            <a:off x="1468192" y="180304"/>
            <a:ext cx="9687488" cy="618186"/>
          </a:xfrm>
        </p:spPr>
        <p:txBody>
          <a:bodyPr/>
          <a:lstStyle/>
          <a:p>
            <a:r>
              <a:rPr lang="pl-PL" sz="3200" dirty="0"/>
              <a:t>4. Zbiórki w centrach handlowych i obiektach publicznych</a:t>
            </a:r>
          </a:p>
        </p:txBody>
      </p:sp>
    </p:spTree>
    <p:extLst>
      <p:ext uri="{BB962C8B-B14F-4D97-AF65-F5344CB8AC3E}">
        <p14:creationId xmlns:p14="http://schemas.microsoft.com/office/powerpoint/2010/main" xmlns="" val="3067121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ole tekstowe 4"/>
          <p:cNvSpPr txBox="1"/>
          <p:nvPr/>
        </p:nvSpPr>
        <p:spPr>
          <a:xfrm>
            <a:off x="955093" y="1190909"/>
            <a:ext cx="4597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>
                <a:hlinkClick r:id="rId2"/>
              </a:rPr>
              <a:t>https</a:t>
            </a:r>
            <a:r>
              <a:rPr lang="pl-PL" dirty="0">
                <a:hlinkClick r:id="rId2"/>
              </a:rPr>
              <a:t>://wethecrowd.pl</a:t>
            </a:r>
            <a:r>
              <a:rPr lang="pl-PL" dirty="0" smtClean="0">
                <a:hlinkClick r:id="rId2"/>
              </a:rPr>
              <a:t>/</a:t>
            </a:r>
          </a:p>
          <a:p>
            <a:r>
              <a:rPr lang="pl-PL" dirty="0" smtClean="0">
                <a:hlinkClick r:id="rId2"/>
              </a:rPr>
              <a:t>przewodnik-platformy-crowdfunding/</a:t>
            </a:r>
            <a:r>
              <a:rPr lang="pl-PL" dirty="0" smtClean="0"/>
              <a:t> </a:t>
            </a:r>
            <a:endParaRPr lang="pl-PL" dirty="0"/>
          </a:p>
        </p:txBody>
      </p:sp>
      <p:sp>
        <p:nvSpPr>
          <p:cNvPr id="7" name="pole tekstowe 6"/>
          <p:cNvSpPr txBox="1"/>
          <p:nvPr/>
        </p:nvSpPr>
        <p:spPr>
          <a:xfrm>
            <a:off x="955093" y="4564138"/>
            <a:ext cx="35880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 czasie kampanii można prowadzić mniejsze i szybsze zbiórki, a ich wyniki dopisywać do Kilometrów Dobra.</a:t>
            </a:r>
            <a:endParaRPr lang="pl-PL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194" r="28284" b="6295"/>
          <a:stretch/>
        </p:blipFill>
        <p:spPr>
          <a:xfrm>
            <a:off x="4770781" y="901565"/>
            <a:ext cx="6414053" cy="5079724"/>
          </a:xfrm>
          <a:prstGeom prst="rect">
            <a:avLst/>
          </a:prstGeom>
        </p:spPr>
      </p:pic>
      <p:sp>
        <p:nvSpPr>
          <p:cNvPr id="6" name="Tytuł 5"/>
          <p:cNvSpPr>
            <a:spLocks noGrp="1"/>
          </p:cNvSpPr>
          <p:nvPr>
            <p:ph type="title"/>
          </p:nvPr>
        </p:nvSpPr>
        <p:spPr>
          <a:xfrm>
            <a:off x="1477311" y="299245"/>
            <a:ext cx="9733280" cy="513496"/>
          </a:xfrm>
        </p:spPr>
        <p:txBody>
          <a:bodyPr/>
          <a:lstStyle/>
          <a:p>
            <a:r>
              <a:rPr lang="pl-PL" sz="3200" dirty="0" smtClean="0"/>
              <a:t>5. Zbiórki na portalach </a:t>
            </a:r>
            <a:r>
              <a:rPr lang="pl-PL" sz="3200" dirty="0" err="1" smtClean="0"/>
              <a:t>crowdfundingowych</a:t>
            </a:r>
            <a:endParaRPr lang="pl-PL" sz="3200" dirty="0"/>
          </a:p>
        </p:txBody>
      </p:sp>
    </p:spTree>
    <p:extLst>
      <p:ext uri="{BB962C8B-B14F-4D97-AF65-F5344CB8AC3E}">
        <p14:creationId xmlns:p14="http://schemas.microsoft.com/office/powerpoint/2010/main" xmlns="" val="3087773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375" b="23502"/>
          <a:stretch/>
        </p:blipFill>
        <p:spPr>
          <a:xfrm>
            <a:off x="3116351" y="991673"/>
            <a:ext cx="8075389" cy="5151549"/>
          </a:xfrm>
          <a:prstGeom prst="rect">
            <a:avLst/>
          </a:prstGeom>
        </p:spPr>
      </p:pic>
      <p:sp>
        <p:nvSpPr>
          <p:cNvPr id="6" name="pole tekstowe 5"/>
          <p:cNvSpPr txBox="1"/>
          <p:nvPr/>
        </p:nvSpPr>
        <p:spPr>
          <a:xfrm>
            <a:off x="874332" y="4111897"/>
            <a:ext cx="224201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/>
              <a:t>Przykład z Lublina: </a:t>
            </a:r>
          </a:p>
          <a:p>
            <a:r>
              <a:rPr lang="pl-PL" dirty="0" smtClean="0"/>
              <a:t>Każdy kto wpłaci złotówkę i poda swój adres e-mailowy dostaje bezpłatne zdjęcie i zaproszenie na finał.</a:t>
            </a:r>
            <a:endParaRPr lang="pl-PL" dirty="0"/>
          </a:p>
        </p:txBody>
      </p:sp>
      <p:sp>
        <p:nvSpPr>
          <p:cNvPr id="4" name="Tytuł 3"/>
          <p:cNvSpPr>
            <a:spLocks noGrp="1"/>
          </p:cNvSpPr>
          <p:nvPr>
            <p:ph type="title"/>
          </p:nvPr>
        </p:nvSpPr>
        <p:spPr>
          <a:xfrm>
            <a:off x="1468192" y="128788"/>
            <a:ext cx="9687488" cy="656823"/>
          </a:xfrm>
        </p:spPr>
        <p:txBody>
          <a:bodyPr/>
          <a:lstStyle/>
          <a:p>
            <a:r>
              <a:rPr lang="pl-PL" sz="3200" dirty="0" smtClean="0"/>
              <a:t>6. Zbiórki uliczne</a:t>
            </a:r>
            <a:endParaRPr lang="pl-PL" sz="3200" dirty="0"/>
          </a:p>
        </p:txBody>
      </p:sp>
    </p:spTree>
    <p:extLst>
      <p:ext uri="{BB962C8B-B14F-4D97-AF65-F5344CB8AC3E}">
        <p14:creationId xmlns:p14="http://schemas.microsoft.com/office/powerpoint/2010/main" xmlns="" val="1007045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9" t="36995" r="-1"/>
          <a:stretch/>
        </p:blipFill>
        <p:spPr>
          <a:xfrm>
            <a:off x="1996104" y="991674"/>
            <a:ext cx="8853018" cy="4320862"/>
          </a:xfrm>
          <a:prstGeom prst="rect">
            <a:avLst/>
          </a:prstGeom>
        </p:spPr>
      </p:pic>
      <p:sp>
        <p:nvSpPr>
          <p:cNvPr id="4" name="pole tekstowe 3"/>
          <p:cNvSpPr txBox="1"/>
          <p:nvPr/>
        </p:nvSpPr>
        <p:spPr>
          <a:xfrm>
            <a:off x="1689547" y="5453310"/>
            <a:ext cx="94661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 tym przedszkolu zebrano około 130 zł, ale przy okazji o kampanii dowiedziały się rodziny wszystkich przedszkolaków.</a:t>
            </a:r>
            <a:endParaRPr lang="pl-PL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Tytuł 4"/>
          <p:cNvSpPr>
            <a:spLocks noGrp="1"/>
          </p:cNvSpPr>
          <p:nvPr>
            <p:ph type="title"/>
          </p:nvPr>
        </p:nvSpPr>
        <p:spPr>
          <a:xfrm>
            <a:off x="1455312" y="-103031"/>
            <a:ext cx="9700367" cy="850006"/>
          </a:xfrm>
        </p:spPr>
        <p:txBody>
          <a:bodyPr/>
          <a:lstStyle/>
          <a:p>
            <a:r>
              <a:rPr lang="pl-PL" sz="3200" dirty="0" smtClean="0"/>
              <a:t>7.</a:t>
            </a:r>
            <a:r>
              <a:rPr lang="pl-PL" sz="3200" dirty="0"/>
              <a:t> </a:t>
            </a:r>
            <a:r>
              <a:rPr lang="pl-PL" sz="3200" dirty="0" smtClean="0"/>
              <a:t>Zbiórki w </a:t>
            </a:r>
            <a:r>
              <a:rPr lang="pl-PL" sz="3200" dirty="0"/>
              <a:t>przedszkolach, </a:t>
            </a:r>
            <a:r>
              <a:rPr lang="pl-PL" sz="3200" dirty="0" smtClean="0"/>
              <a:t>szkołach i </a:t>
            </a:r>
            <a:r>
              <a:rPr lang="pl-PL" sz="3200" dirty="0"/>
              <a:t>na uczelniach</a:t>
            </a:r>
          </a:p>
        </p:txBody>
      </p:sp>
      <p:pic>
        <p:nvPicPr>
          <p:cNvPr id="7" name="Obraz 6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330" t="1281" r="21626" b="64759"/>
          <a:stretch/>
        </p:blipFill>
        <p:spPr bwMode="auto">
          <a:xfrm>
            <a:off x="4231628" y="3263805"/>
            <a:ext cx="4381970" cy="204873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1799193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/>
          <p:cNvPicPr>
            <a:picLocks noChangeAspect="1"/>
          </p:cNvPicPr>
          <p:nvPr/>
        </p:nvPicPr>
        <p:blipFill rotWithShape="1">
          <a:blip r:embed="rId2"/>
          <a:srcRect l="-1" t="11821" r="-655"/>
          <a:stretch/>
        </p:blipFill>
        <p:spPr>
          <a:xfrm>
            <a:off x="2819907" y="875763"/>
            <a:ext cx="8335815" cy="5321658"/>
          </a:xfrm>
          <a:prstGeom prst="rect">
            <a:avLst/>
          </a:prstGeom>
        </p:spPr>
      </p:pic>
      <p:sp>
        <p:nvSpPr>
          <p:cNvPr id="5" name="pole tekstowe 4"/>
          <p:cNvSpPr txBox="1"/>
          <p:nvPr/>
        </p:nvSpPr>
        <p:spPr>
          <a:xfrm>
            <a:off x="453503" y="2790790"/>
            <a:ext cx="236640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Facebook to dobre narzędzie do zapraszania darczyńców. </a:t>
            </a:r>
          </a:p>
          <a:p>
            <a:r>
              <a:rPr lang="pl-PL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Najlepiej działają prośby indywidualne wysyłane do bliskich znajomych. </a:t>
            </a:r>
          </a:p>
          <a:p>
            <a:r>
              <a:rPr lang="pl-PL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Nie wysyłamy spamu, czyli seryjnych próśb metodą kopiuj-wklej.</a:t>
            </a:r>
            <a:endParaRPr lang="pl-PL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Tytuł 3"/>
          <p:cNvSpPr>
            <a:spLocks noGrp="1"/>
          </p:cNvSpPr>
          <p:nvPr>
            <p:ph type="title"/>
          </p:nvPr>
        </p:nvSpPr>
        <p:spPr>
          <a:xfrm>
            <a:off x="1481070" y="270455"/>
            <a:ext cx="9674652" cy="515156"/>
          </a:xfrm>
        </p:spPr>
        <p:txBody>
          <a:bodyPr/>
          <a:lstStyle/>
          <a:p>
            <a:r>
              <a:rPr lang="pl-PL" sz="3200" dirty="0" smtClean="0"/>
              <a:t>8. Facebook</a:t>
            </a:r>
            <a:endParaRPr lang="pl-PL" sz="3200" dirty="0"/>
          </a:p>
        </p:txBody>
      </p:sp>
    </p:spTree>
    <p:extLst>
      <p:ext uri="{BB962C8B-B14F-4D97-AF65-F5344CB8AC3E}">
        <p14:creationId xmlns:p14="http://schemas.microsoft.com/office/powerpoint/2010/main" xmlns="" val="259332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5208" r="-2432" b="2553"/>
          <a:stretch/>
        </p:blipFill>
        <p:spPr>
          <a:xfrm>
            <a:off x="3522278" y="1043189"/>
            <a:ext cx="7746736" cy="4919729"/>
          </a:xfrm>
          <a:prstGeom prst="rect">
            <a:avLst/>
          </a:prstGeom>
        </p:spPr>
      </p:pic>
      <p:sp>
        <p:nvSpPr>
          <p:cNvPr id="4" name="pole tekstowe 3"/>
          <p:cNvSpPr txBox="1"/>
          <p:nvPr/>
        </p:nvSpPr>
        <p:spPr>
          <a:xfrm>
            <a:off x="682580" y="5039588"/>
            <a:ext cx="297879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Można założyć dla kampanii osobny profil na FB </a:t>
            </a:r>
            <a:br>
              <a:rPr lang="pl-PL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pl-PL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 animować go co roku.</a:t>
            </a:r>
            <a:endParaRPr lang="pl-PL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Tytuł 4"/>
          <p:cNvSpPr>
            <a:spLocks noGrp="1"/>
          </p:cNvSpPr>
          <p:nvPr>
            <p:ph type="title"/>
          </p:nvPr>
        </p:nvSpPr>
        <p:spPr>
          <a:xfrm>
            <a:off x="1442434" y="154546"/>
            <a:ext cx="9713246" cy="656823"/>
          </a:xfrm>
        </p:spPr>
        <p:txBody>
          <a:bodyPr/>
          <a:lstStyle/>
          <a:p>
            <a:r>
              <a:rPr lang="pl-PL" sz="3200" dirty="0"/>
              <a:t>Relacje </a:t>
            </a:r>
            <a:r>
              <a:rPr lang="pl-PL" sz="3200" dirty="0" smtClean="0"/>
              <a:t>z darczyńcami - </a:t>
            </a:r>
            <a:r>
              <a:rPr lang="pl-PL" sz="3200" dirty="0"/>
              <a:t>zadanie na lata</a:t>
            </a:r>
          </a:p>
        </p:txBody>
      </p:sp>
    </p:spTree>
    <p:extLst>
      <p:ext uri="{BB962C8B-B14F-4D97-AF65-F5344CB8AC3E}">
        <p14:creationId xmlns:p14="http://schemas.microsoft.com/office/powerpoint/2010/main" xmlns="" val="108614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az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052" t="6760" r="8502" b="4363"/>
          <a:stretch/>
        </p:blipFill>
        <p:spPr>
          <a:xfrm>
            <a:off x="3917752" y="969584"/>
            <a:ext cx="7237927" cy="5248676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455314" y="206062"/>
            <a:ext cx="9700366" cy="522346"/>
          </a:xfrm>
        </p:spPr>
        <p:txBody>
          <a:bodyPr/>
          <a:lstStyle/>
          <a:p>
            <a:r>
              <a:rPr lang="pl-PL" sz="3200" dirty="0"/>
              <a:t>9. Media</a:t>
            </a:r>
          </a:p>
        </p:txBody>
      </p:sp>
      <p:sp>
        <p:nvSpPr>
          <p:cNvPr id="7" name="pole tekstowe 6"/>
          <p:cNvSpPr txBox="1"/>
          <p:nvPr/>
        </p:nvSpPr>
        <p:spPr>
          <a:xfrm>
            <a:off x="1555990" y="1852742"/>
            <a:ext cx="204994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O kampanii poinformujmy lokalne media, zaprzyjaźnijmy się dziennikarzami.</a:t>
            </a:r>
            <a:endParaRPr lang="pl-PL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881" t="-19455" r="-32707" b="-4691"/>
          <a:stretch/>
        </p:blipFill>
        <p:spPr>
          <a:xfrm>
            <a:off x="6915150" y="3269894"/>
            <a:ext cx="5276850" cy="3067050"/>
          </a:xfrm>
          <a:prstGeom prst="rect">
            <a:avLst/>
          </a:prstGeom>
        </p:spPr>
      </p:pic>
      <p:pic>
        <p:nvPicPr>
          <p:cNvPr id="8" name="Obraz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439" r="2673"/>
          <a:stretch/>
        </p:blipFill>
        <p:spPr>
          <a:xfrm>
            <a:off x="1555990" y="3532609"/>
            <a:ext cx="4820581" cy="2685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85030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31" r="93"/>
          <a:stretch/>
        </p:blipFill>
        <p:spPr>
          <a:xfrm>
            <a:off x="1558343" y="943888"/>
            <a:ext cx="7462473" cy="5124897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448158" y="1"/>
            <a:ext cx="9733280" cy="721216"/>
          </a:xfrm>
        </p:spPr>
        <p:txBody>
          <a:bodyPr/>
          <a:lstStyle/>
          <a:p>
            <a:r>
              <a:rPr lang="pl-PL" sz="3200" dirty="0" smtClean="0"/>
              <a:t>10. Gwiazdy - ambasadorzy</a:t>
            </a:r>
            <a:endParaRPr lang="pl-PL" sz="32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2073857" y="5559559"/>
            <a:ext cx="1587500" cy="382694"/>
          </a:xfrm>
        </p:spPr>
        <p:txBody>
          <a:bodyPr/>
          <a:lstStyle/>
          <a:p>
            <a:r>
              <a:rPr lang="pl-PL" dirty="0" smtClean="0">
                <a:solidFill>
                  <a:schemeClr val="bg1"/>
                </a:solidFill>
              </a:rPr>
              <a:t>Olsztyn</a:t>
            </a:r>
            <a:endParaRPr lang="pl-PL" dirty="0">
              <a:solidFill>
                <a:schemeClr val="bg1"/>
              </a:solidFill>
            </a:endParaRPr>
          </a:p>
        </p:txBody>
      </p:sp>
      <p:sp>
        <p:nvSpPr>
          <p:cNvPr id="5" name="pole tekstowe 4"/>
          <p:cNvSpPr txBox="1"/>
          <p:nvPr/>
        </p:nvSpPr>
        <p:spPr>
          <a:xfrm>
            <a:off x="9112517" y="943888"/>
            <a:ext cx="225331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Znane osoby mogą zostać Waszymi ambasadorami, czasem wystarczy je tylko o to poprosić - po koncercie, meczu czy przy innej okazji.</a:t>
            </a:r>
          </a:p>
          <a:p>
            <a:endParaRPr lang="pl-PL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pl-PL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 roku 2016 Fundacja Złotowianka miała aż 42 ambasadorów, </a:t>
            </a:r>
            <a:br>
              <a:rPr lang="pl-PL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pl-PL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 wśród nich m.in. Roberta Lewandowskiego, Przemysława Babiarza i Ewę Bem. </a:t>
            </a:r>
          </a:p>
        </p:txBody>
      </p:sp>
      <p:sp>
        <p:nvSpPr>
          <p:cNvPr id="6" name="pole tekstowe 5"/>
          <p:cNvSpPr txBox="1"/>
          <p:nvPr/>
        </p:nvSpPr>
        <p:spPr>
          <a:xfrm>
            <a:off x="5100034" y="5695339"/>
            <a:ext cx="392078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pl-PL" dirty="0">
                <a:solidFill>
                  <a:schemeClr val="tx1">
                    <a:lumMod val="75000"/>
                    <a:lumOff val="25000"/>
                  </a:schemeClr>
                </a:solidFill>
                <a:hlinkClick r:id="rId3"/>
              </a:rPr>
              <a:t>http://kilometrydobra.pl/ambasadorzy/</a:t>
            </a:r>
            <a:r>
              <a:rPr lang="pl-PL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2866692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481070" y="231820"/>
            <a:ext cx="10342630" cy="553791"/>
          </a:xfrm>
        </p:spPr>
        <p:txBody>
          <a:bodyPr/>
          <a:lstStyle/>
          <a:p>
            <a:r>
              <a:rPr lang="pl-PL" sz="3200" dirty="0" smtClean="0"/>
              <a:t>11. Patronat władz lokalnych </a:t>
            </a:r>
            <a:r>
              <a:rPr lang="pl-PL" sz="2000" dirty="0" smtClean="0"/>
              <a:t>(marszałek, prezydent, burmistrz, starosta, wójt, …)</a:t>
            </a:r>
            <a:endParaRPr lang="pl-PL" sz="2000" dirty="0"/>
          </a:p>
        </p:txBody>
      </p:sp>
      <p:pic>
        <p:nvPicPr>
          <p:cNvPr id="1028" name="Picture 4" descr="Znalezione obrazy dla zapytania kilometry dobra w mediach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465"/>
          <a:stretch/>
        </p:blipFill>
        <p:spPr bwMode="auto">
          <a:xfrm>
            <a:off x="1609858" y="934415"/>
            <a:ext cx="6993229" cy="5194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pole tekstowe 5"/>
          <p:cNvSpPr txBox="1"/>
          <p:nvPr/>
        </p:nvSpPr>
        <p:spPr>
          <a:xfrm>
            <a:off x="8722761" y="3543171"/>
            <a:ext cx="263479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 wielu miejscowościach odbywają się zbiórki na posiedzeniach rad samorządu, </a:t>
            </a:r>
          </a:p>
          <a:p>
            <a:r>
              <a:rPr lang="pl-PL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 lokalne władze przyznając patronat często pomagają </a:t>
            </a:r>
            <a:br>
              <a:rPr lang="pl-PL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pl-PL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 organizacji finału </a:t>
            </a:r>
            <a:br>
              <a:rPr lang="pl-PL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pl-PL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 nagłośnieniu kampanii.</a:t>
            </a:r>
            <a:endParaRPr lang="pl-PL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6437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097280" y="69847"/>
            <a:ext cx="9733280" cy="708875"/>
          </a:xfrm>
        </p:spPr>
        <p:txBody>
          <a:bodyPr>
            <a:normAutofit/>
          </a:bodyPr>
          <a:lstStyle/>
          <a:p>
            <a:r>
              <a:rPr lang="pl-PL" dirty="0" smtClean="0"/>
              <a:t>    </a:t>
            </a:r>
            <a:r>
              <a:rPr lang="pl-PL" sz="3200" dirty="0" smtClean="0"/>
              <a:t>Od tego wynik zależy najbardziej</a:t>
            </a:r>
            <a:endParaRPr lang="pl-PL" sz="32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519706" y="1587500"/>
            <a:ext cx="9635973" cy="4472094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pl-PL" dirty="0" smtClean="0"/>
              <a:t> Sprawny i zmotywowany menedżer/lider z poczuciem odpowiedzialności za wynik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pl-PL" dirty="0"/>
              <a:t> </a:t>
            </a:r>
            <a:r>
              <a:rPr lang="pl-PL" dirty="0" smtClean="0"/>
              <a:t>Zgodny i zaangażowany zarząd, dający osobisty przykład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pl-PL" dirty="0"/>
              <a:t> W</a:t>
            </a:r>
            <a:r>
              <a:rPr lang="pl-PL" dirty="0" smtClean="0"/>
              <a:t>olontariusze aktywni od początku do końca kampanii, a nie tylko w dniu finału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pl-PL" dirty="0"/>
              <a:t> </a:t>
            </a:r>
            <a:r>
              <a:rPr lang="pl-PL" dirty="0" smtClean="0"/>
              <a:t>Najpierw wpłaty od największych darczyńców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pl-PL" dirty="0"/>
              <a:t> Regularność, codzienne zapraszanie nowych darczyńców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pl-PL" dirty="0" smtClean="0"/>
              <a:t> Współpraca ze szkołami, organizacjami młodzieżowymi, uczelniami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pl-PL" dirty="0" smtClean="0"/>
              <a:t> Liczba godzin codziennie spędzanych na dialogu z darczyńcami (spotkania, telefony, FB, eventy, …)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pl-PL" dirty="0"/>
              <a:t> </a:t>
            </a:r>
            <a:r>
              <a:rPr lang="pl-PL" dirty="0" smtClean="0"/>
              <a:t>Codzienne raportowanie wyniku – kampania nie może się zatrzymać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pl-PL" dirty="0"/>
              <a:t> </a:t>
            </a:r>
            <a:r>
              <a:rPr lang="pl-PL" dirty="0" smtClean="0"/>
              <a:t>Atmosfera w zespole – działanie zamiast słów i obietnic, wiara w wynik, wspieranie się</a:t>
            </a:r>
          </a:p>
          <a:p>
            <a:pPr>
              <a:buFont typeface="Wingdings" panose="05000000000000000000" pitchFamily="2" charset="2"/>
              <a:buChar char="§"/>
            </a:pPr>
            <a:endParaRPr lang="pl-PL" dirty="0" smtClean="0"/>
          </a:p>
          <a:p>
            <a:endParaRPr lang="pl-PL" dirty="0"/>
          </a:p>
        </p:txBody>
      </p:sp>
      <p:pic>
        <p:nvPicPr>
          <p:cNvPr id="7" name="Obraz 6"/>
          <p:cNvPicPr>
            <a:picLocks noChangeAspect="1"/>
          </p:cNvPicPr>
          <p:nvPr/>
        </p:nvPicPr>
        <p:blipFill rotWithShape="1">
          <a:blip r:embed="rId2"/>
          <a:srcRect l="12687" t="-6113" r="13482" b="-1"/>
          <a:stretch/>
        </p:blipFill>
        <p:spPr>
          <a:xfrm>
            <a:off x="7096259" y="-38636"/>
            <a:ext cx="3879116" cy="670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02691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90" t="16429" r="-835" b="12524"/>
          <a:stretch/>
        </p:blipFill>
        <p:spPr>
          <a:xfrm>
            <a:off x="1889834" y="1072695"/>
            <a:ext cx="8963696" cy="4845326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468192" y="271144"/>
            <a:ext cx="8494793" cy="513496"/>
          </a:xfrm>
        </p:spPr>
        <p:txBody>
          <a:bodyPr/>
          <a:lstStyle/>
          <a:p>
            <a:r>
              <a:rPr lang="pl-PL" sz="3200" dirty="0" smtClean="0"/>
              <a:t>12. Finał </a:t>
            </a:r>
            <a:endParaRPr lang="pl-PL" sz="3200" dirty="0"/>
          </a:p>
        </p:txBody>
      </p:sp>
      <p:sp>
        <p:nvSpPr>
          <p:cNvPr id="5" name="pole tekstowe 4"/>
          <p:cNvSpPr txBox="1"/>
          <p:nvPr/>
        </p:nvSpPr>
        <p:spPr>
          <a:xfrm>
            <a:off x="9366637" y="5561568"/>
            <a:ext cx="11926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>
                <a:solidFill>
                  <a:schemeClr val="bg1"/>
                </a:solidFill>
              </a:rPr>
              <a:t>Jarosław</a:t>
            </a:r>
            <a:endParaRPr lang="pl-PL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81602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https://scontent.xx.fbcdn.net/hphotos-xpt1/v/t1.0-9/12112140_531854373632712_6949984226268186648_n.jpg?oh=0a4198dd855b825b94708bf9de07e0bf&amp;oe=57398C15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6" name="Tytuł 1"/>
          <p:cNvSpPr>
            <a:spLocks noGrp="1"/>
          </p:cNvSpPr>
          <p:nvPr>
            <p:ph type="title"/>
          </p:nvPr>
        </p:nvSpPr>
        <p:spPr>
          <a:xfrm>
            <a:off x="1442434" y="271144"/>
            <a:ext cx="8520551" cy="513496"/>
          </a:xfrm>
        </p:spPr>
        <p:txBody>
          <a:bodyPr/>
          <a:lstStyle/>
          <a:p>
            <a:r>
              <a:rPr lang="pl-PL" sz="3200" dirty="0" smtClean="0"/>
              <a:t>Finał </a:t>
            </a:r>
            <a:endParaRPr lang="pl-PL" sz="3200" dirty="0"/>
          </a:p>
        </p:txBody>
      </p:sp>
      <p:pic>
        <p:nvPicPr>
          <p:cNvPr id="2" name="Obraz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518" b="5040"/>
          <a:stretch/>
        </p:blipFill>
        <p:spPr>
          <a:xfrm>
            <a:off x="2427168" y="919435"/>
            <a:ext cx="8050972" cy="5118144"/>
          </a:xfrm>
          <a:prstGeom prst="rect">
            <a:avLst/>
          </a:prstGeom>
        </p:spPr>
      </p:pic>
      <p:sp>
        <p:nvSpPr>
          <p:cNvPr id="7" name="pole tekstowe 6"/>
          <p:cNvSpPr txBox="1"/>
          <p:nvPr/>
        </p:nvSpPr>
        <p:spPr>
          <a:xfrm>
            <a:off x="2530627" y="5668247"/>
            <a:ext cx="1732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>
                <a:solidFill>
                  <a:schemeClr val="bg1"/>
                </a:solidFill>
              </a:rPr>
              <a:t>Jarosław</a:t>
            </a:r>
            <a:endParaRPr lang="pl-PL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28416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1"/>
          <p:cNvSpPr txBox="1">
            <a:spLocks/>
          </p:cNvSpPr>
          <p:nvPr/>
        </p:nvSpPr>
        <p:spPr>
          <a:xfrm>
            <a:off x="1455313" y="296902"/>
            <a:ext cx="8507672" cy="51349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6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3200" dirty="0" smtClean="0"/>
              <a:t>Finał</a:t>
            </a:r>
            <a:r>
              <a:rPr lang="pl-PL" dirty="0" smtClean="0"/>
              <a:t> </a:t>
            </a:r>
            <a:endParaRPr lang="pl-PL" dirty="0"/>
          </a:p>
        </p:txBody>
      </p:sp>
      <p:pic>
        <p:nvPicPr>
          <p:cNvPr id="2" name="Obraz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131" b="5251"/>
          <a:stretch/>
        </p:blipFill>
        <p:spPr>
          <a:xfrm>
            <a:off x="2650602" y="906743"/>
            <a:ext cx="7312383" cy="5251866"/>
          </a:xfrm>
          <a:prstGeom prst="rect">
            <a:avLst/>
          </a:prstGeom>
        </p:spPr>
      </p:pic>
      <p:sp>
        <p:nvSpPr>
          <p:cNvPr id="3" name="pole tekstowe 2"/>
          <p:cNvSpPr txBox="1"/>
          <p:nvPr/>
        </p:nvSpPr>
        <p:spPr>
          <a:xfrm>
            <a:off x="2766633" y="5789277"/>
            <a:ext cx="3670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>
                <a:solidFill>
                  <a:schemeClr val="bg1"/>
                </a:solidFill>
              </a:rPr>
              <a:t>Jarosław – wynik: 217 000 zł</a:t>
            </a:r>
            <a:endParaRPr lang="pl-PL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86161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455313" y="115911"/>
            <a:ext cx="9700367" cy="643944"/>
          </a:xfrm>
        </p:spPr>
        <p:txBody>
          <a:bodyPr/>
          <a:lstStyle/>
          <a:p>
            <a:r>
              <a:rPr lang="pl-PL" sz="3200" dirty="0" smtClean="0"/>
              <a:t>Finał nie musi kosztować wiele</a:t>
            </a:r>
            <a:endParaRPr lang="pl-PL" sz="3200" dirty="0"/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30087" y="1069840"/>
            <a:ext cx="8950817" cy="5034834"/>
          </a:xfrm>
          <a:prstGeom prst="rect">
            <a:avLst/>
          </a:prstGeom>
        </p:spPr>
      </p:pic>
      <p:sp>
        <p:nvSpPr>
          <p:cNvPr id="6" name="pole tekstowe 5"/>
          <p:cNvSpPr txBox="1"/>
          <p:nvPr/>
        </p:nvSpPr>
        <p:spPr>
          <a:xfrm>
            <a:off x="7802754" y="3875682"/>
            <a:ext cx="297815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>
                <a:solidFill>
                  <a:schemeClr val="bg1"/>
                </a:solidFill>
              </a:rPr>
              <a:t>Bardzo często finał nie wymaga </a:t>
            </a:r>
            <a:r>
              <a:rPr lang="pl-PL" u="sng" dirty="0" smtClean="0">
                <a:solidFill>
                  <a:schemeClr val="bg1"/>
                </a:solidFill>
              </a:rPr>
              <a:t>żadnych</a:t>
            </a:r>
            <a:r>
              <a:rPr lang="pl-PL" dirty="0" smtClean="0">
                <a:solidFill>
                  <a:schemeClr val="bg1"/>
                </a:solidFill>
              </a:rPr>
              <a:t> wydatków. </a:t>
            </a:r>
          </a:p>
          <a:p>
            <a:r>
              <a:rPr lang="pl-PL" dirty="0" smtClean="0">
                <a:solidFill>
                  <a:schemeClr val="bg1"/>
                </a:solidFill>
              </a:rPr>
              <a:t>Najlepiej przyłączyć się do gotowej imprezy z okazji </a:t>
            </a:r>
          </a:p>
          <a:p>
            <a:r>
              <a:rPr lang="pl-PL" dirty="0" smtClean="0">
                <a:solidFill>
                  <a:schemeClr val="bg1"/>
                </a:solidFill>
              </a:rPr>
              <a:t>Dnia Dziecka i uczynić </a:t>
            </a:r>
            <a:br>
              <a:rPr lang="pl-PL" dirty="0" smtClean="0">
                <a:solidFill>
                  <a:schemeClr val="bg1"/>
                </a:solidFill>
              </a:rPr>
            </a:br>
            <a:r>
              <a:rPr lang="pl-PL" dirty="0" smtClean="0">
                <a:solidFill>
                  <a:schemeClr val="bg1"/>
                </a:solidFill>
              </a:rPr>
              <a:t>z układania monet kolejny punkt programu.</a:t>
            </a:r>
            <a:endParaRPr lang="pl-PL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65513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2125" y="337404"/>
            <a:ext cx="11372044" cy="5722084"/>
          </a:xfrm>
        </p:spPr>
      </p:pic>
    </p:spTree>
    <p:extLst>
      <p:ext uri="{BB962C8B-B14F-4D97-AF65-F5344CB8AC3E}">
        <p14:creationId xmlns:p14="http://schemas.microsoft.com/office/powerpoint/2010/main" xmlns="" val="1454292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3200" dirty="0" smtClean="0"/>
              <a:t>Po finale</a:t>
            </a:r>
            <a:endParaRPr lang="pl-PL" sz="3200" dirty="0"/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84717" y="975133"/>
            <a:ext cx="5670963" cy="4255304"/>
          </a:xfr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2836" y="2841724"/>
            <a:ext cx="4171776" cy="3128832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4514" r="1448"/>
          <a:stretch/>
        </p:blipFill>
        <p:spPr>
          <a:xfrm>
            <a:off x="4400550" y="3709116"/>
            <a:ext cx="3736051" cy="2426500"/>
          </a:xfrm>
          <a:prstGeom prst="rect">
            <a:avLst/>
          </a:prstGeom>
        </p:spPr>
      </p:pic>
      <p:sp>
        <p:nvSpPr>
          <p:cNvPr id="7" name="pole tekstowe 6"/>
          <p:cNvSpPr txBox="1"/>
          <p:nvPr/>
        </p:nvSpPr>
        <p:spPr>
          <a:xfrm>
            <a:off x="1466761" y="1122128"/>
            <a:ext cx="297815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Monety wystarczy zanurzyć </a:t>
            </a:r>
            <a:br>
              <a:rPr lang="pl-PL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pl-PL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 wodzie z Ludwikiem, po godzinie same odklejają się od taśmy. Potem wystarczy je wysuszyć i zwrócić do banku.</a:t>
            </a:r>
            <a:endParaRPr lang="pl-PL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09079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30628"/>
            <a:ext cx="12192000" cy="6415314"/>
          </a:xfrm>
          <a:prstGeom prst="rect">
            <a:avLst/>
          </a:prstGeom>
        </p:spPr>
      </p:pic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993914" y="5321300"/>
            <a:ext cx="10870758" cy="1536700"/>
          </a:xfrm>
        </p:spPr>
        <p:txBody>
          <a:bodyPr>
            <a:normAutofit fontScale="70000" lnSpcReduction="20000"/>
          </a:bodyPr>
          <a:lstStyle/>
          <a:p>
            <a:pPr algn="r"/>
            <a:r>
              <a:rPr lang="pl-PL" sz="8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Pobijmy razem rekord Guinnessa!</a:t>
            </a:r>
            <a:endParaRPr lang="pl-PL" sz="8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28376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532586" y="231820"/>
            <a:ext cx="9623093" cy="540912"/>
          </a:xfrm>
        </p:spPr>
        <p:txBody>
          <a:bodyPr>
            <a:normAutofit fontScale="90000"/>
          </a:bodyPr>
          <a:lstStyle/>
          <a:p>
            <a:r>
              <a:rPr lang="pl-PL" dirty="0" smtClean="0"/>
              <a:t>Jeszcze kilka zasad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532586" y="2202286"/>
            <a:ext cx="9623094" cy="3728613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pl-PL" dirty="0" smtClean="0"/>
              <a:t> Pasjonująca opowieść (story </a:t>
            </a:r>
            <a:r>
              <a:rPr lang="pl-PL" dirty="0" err="1" smtClean="0"/>
              <a:t>telling</a:t>
            </a:r>
            <a:r>
              <a:rPr lang="pl-PL" dirty="0" smtClean="0"/>
              <a:t>)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pl-PL" dirty="0"/>
              <a:t> </a:t>
            </a:r>
            <a:r>
              <a:rPr lang="pl-PL" dirty="0" smtClean="0"/>
              <a:t>Nie przeinwestować - koszty muszą być w racjonalnej relacji do spodziewanego wyniku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pl-PL" dirty="0"/>
              <a:t> </a:t>
            </a:r>
            <a:r>
              <a:rPr lang="pl-PL" dirty="0" smtClean="0"/>
              <a:t>Oszczędności, ale nie dziadostwo (zasady takie jak przy wyborze butów dla siebie)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pl-PL" dirty="0"/>
              <a:t> </a:t>
            </a:r>
            <a:r>
              <a:rPr lang="pl-PL" dirty="0" smtClean="0"/>
              <a:t>Dużo dokumentacji – zdjęcia, filmy, do napędzenia kolejnej edycji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pl-PL" dirty="0"/>
              <a:t> </a:t>
            </a:r>
            <a:r>
              <a:rPr lang="pl-PL" dirty="0" smtClean="0"/>
              <a:t>Myślenie w perspektywie 5-letniej: liczy się suma wyników z 5 lat, a nie wielki wynik od razu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pl-PL" dirty="0"/>
              <a:t> </a:t>
            </a:r>
            <a:r>
              <a:rPr lang="pl-PL" dirty="0" smtClean="0"/>
              <a:t>Kontakt ze sztabem kampanii – lepiej zadzwonić niż się zastanawiać lub martwić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pl-PL" dirty="0"/>
              <a:t> U</a:t>
            </a:r>
            <a:r>
              <a:rPr lang="pl-PL" dirty="0" smtClean="0"/>
              <a:t>nikanie spięć i konfliktów – problemy omawiać głosem, unikać załatwiania spraw mailami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pl-PL" dirty="0"/>
              <a:t> </a:t>
            </a:r>
            <a:r>
              <a:rPr lang="pl-PL" dirty="0" smtClean="0"/>
              <a:t>Myślenie całą kampanią, a nie tylko własną organizacją – siłę przebicia ma cała koalicja</a:t>
            </a:r>
            <a:endParaRPr lang="pl-PL" dirty="0"/>
          </a:p>
        </p:txBody>
      </p:sp>
      <p:sp>
        <p:nvSpPr>
          <p:cNvPr id="4" name="AutoShape 2" descr="https://scontent.xx.fbcdn.net/hphotos-xft1/v/t1.0-9/11018112_1628509324061735_94342682961917297_n.jpg?oh=4eddedafe3b67d64e2529dd390a3a83b&amp;oe=576AD0FB"/>
          <p:cNvSpPr>
            <a:spLocks noChangeAspect="1" noChangeArrowheads="1"/>
          </p:cNvSpPr>
          <p:nvPr/>
        </p:nvSpPr>
        <p:spPr bwMode="auto">
          <a:xfrm>
            <a:off x="3201141" y="2781300"/>
            <a:ext cx="151659" cy="151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79411" y="337404"/>
            <a:ext cx="3276269" cy="2184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75018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455313" y="115910"/>
            <a:ext cx="9700367" cy="622739"/>
          </a:xfrm>
        </p:spPr>
        <p:txBody>
          <a:bodyPr>
            <a:normAutofit/>
          </a:bodyPr>
          <a:lstStyle/>
          <a:p>
            <a:r>
              <a:rPr lang="pl-PL" sz="3200" dirty="0" smtClean="0"/>
              <a:t>Kilometry Dobra są narzędziem</a:t>
            </a:r>
            <a:endParaRPr lang="pl-PL" sz="3200" dirty="0"/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52600" y="1092737"/>
            <a:ext cx="8346040" cy="49519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pole tekstowe 3"/>
          <p:cNvSpPr txBox="1"/>
          <p:nvPr/>
        </p:nvSpPr>
        <p:spPr>
          <a:xfrm>
            <a:off x="5473700" y="5321300"/>
            <a:ext cx="6108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Żadna łopata sama nie kopie – trzeba mieć jeszcze czas i siłę.</a:t>
            </a:r>
            <a:endParaRPr lang="pl-PL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96853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468192" y="206062"/>
            <a:ext cx="9687488" cy="566670"/>
          </a:xfrm>
        </p:spPr>
        <p:txBody>
          <a:bodyPr>
            <a:normAutofit/>
          </a:bodyPr>
          <a:lstStyle/>
          <a:p>
            <a:r>
              <a:rPr lang="pl-PL" sz="3200" dirty="0" smtClean="0"/>
              <a:t>Kilometry Dobra są pojazdem</a:t>
            </a:r>
            <a:endParaRPr lang="pl-PL" sz="3200" dirty="0"/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2600" y="1334320"/>
            <a:ext cx="7899400" cy="4555842"/>
          </a:xfrm>
          <a:prstGeom prst="rect">
            <a:avLst/>
          </a:prstGeom>
        </p:spPr>
      </p:pic>
      <p:sp>
        <p:nvSpPr>
          <p:cNvPr id="4" name="pole tekstowe 3"/>
          <p:cNvSpPr txBox="1"/>
          <p:nvPr/>
        </p:nvSpPr>
        <p:spPr>
          <a:xfrm>
            <a:off x="3627908" y="5520830"/>
            <a:ext cx="825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Nawet najlepszy samochód sam nie jeździ – trzeba mieć paliwo, kierowcę i czas.</a:t>
            </a:r>
            <a:endParaRPr lang="pl-PL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66035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455313" y="193183"/>
            <a:ext cx="9700368" cy="605307"/>
          </a:xfrm>
        </p:spPr>
        <p:txBody>
          <a:bodyPr>
            <a:normAutofit/>
          </a:bodyPr>
          <a:lstStyle/>
          <a:p>
            <a:r>
              <a:rPr lang="pl-PL" sz="3200" dirty="0" smtClean="0"/>
              <a:t>Kilometry Dobra są jak franczyza</a:t>
            </a:r>
            <a:endParaRPr lang="pl-PL" sz="3200" dirty="0"/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75528" y="1018326"/>
            <a:ext cx="7383875" cy="4934248"/>
          </a:xfrm>
          <a:prstGeom prst="rect">
            <a:avLst/>
          </a:prstGeom>
        </p:spPr>
      </p:pic>
      <p:sp>
        <p:nvSpPr>
          <p:cNvPr id="4" name="pole tekstowe 3"/>
          <p:cNvSpPr txBox="1"/>
          <p:nvPr/>
        </p:nvSpPr>
        <p:spPr>
          <a:xfrm>
            <a:off x="9088191" y="4475246"/>
            <a:ext cx="18202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Damy Ci produkt, logo, szkolenie </a:t>
            </a:r>
            <a:br>
              <a:rPr lang="pl-PL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pl-PL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 oprawę, ale </a:t>
            </a:r>
            <a:br>
              <a:rPr lang="pl-PL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pl-PL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nie obsłużymy Twoich klientów.</a:t>
            </a:r>
            <a:endParaRPr lang="pl-PL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59646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584100" y="1092200"/>
            <a:ext cx="9571579" cy="496739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l-PL" sz="6600" dirty="0" smtClean="0"/>
              <a:t>Jak uzyskać dobry </a:t>
            </a:r>
            <a:br>
              <a:rPr lang="pl-PL" sz="6600" dirty="0" smtClean="0"/>
            </a:br>
            <a:r>
              <a:rPr lang="pl-PL" sz="6600" dirty="0" smtClean="0"/>
              <a:t>wynik finansowy?</a:t>
            </a:r>
          </a:p>
          <a:p>
            <a:pPr marL="0" indent="0">
              <a:buNone/>
            </a:pPr>
            <a:r>
              <a:rPr lang="pl-PL" sz="3600" dirty="0" smtClean="0"/>
              <a:t>sprawdzone sposoby i rady</a:t>
            </a:r>
            <a:endParaRPr lang="pl-PL" sz="3600" dirty="0"/>
          </a:p>
        </p:txBody>
      </p:sp>
    </p:spTree>
    <p:extLst>
      <p:ext uri="{BB962C8B-B14F-4D97-AF65-F5344CB8AC3E}">
        <p14:creationId xmlns:p14="http://schemas.microsoft.com/office/powerpoint/2010/main" xmlns="" val="3783444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455312" y="309093"/>
            <a:ext cx="9700367" cy="489397"/>
          </a:xfrm>
        </p:spPr>
        <p:txBody>
          <a:bodyPr>
            <a:normAutofit fontScale="90000"/>
          </a:bodyPr>
          <a:lstStyle/>
          <a:p>
            <a:r>
              <a:rPr lang="pl-PL" dirty="0" smtClean="0"/>
              <a:t>1. Dobrze opisany i udokumentowany cel </a:t>
            </a:r>
            <a:endParaRPr lang="pl-PL" dirty="0"/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67099" y="894574"/>
            <a:ext cx="6330682" cy="5211622"/>
          </a:xfrm>
        </p:spPr>
      </p:pic>
      <p:sp>
        <p:nvSpPr>
          <p:cNvPr id="5" name="pole tekstowe 4"/>
          <p:cNvSpPr txBox="1"/>
          <p:nvPr/>
        </p:nvSpPr>
        <p:spPr>
          <a:xfrm>
            <a:off x="8100811" y="4905867"/>
            <a:ext cx="29544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Cel konkretny, ambitny, zrozumiały – najlepiej coś, </a:t>
            </a:r>
            <a:br>
              <a:rPr lang="pl-PL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pl-PL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 można zobaczyć na zdjęciu lub nakręcić o tym film.</a:t>
            </a:r>
            <a:endParaRPr lang="pl-PL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03443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89100" y="1038295"/>
            <a:ext cx="6855693" cy="5146268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455313" y="321972"/>
            <a:ext cx="8232175" cy="489397"/>
          </a:xfrm>
        </p:spPr>
        <p:txBody>
          <a:bodyPr>
            <a:normAutofit fontScale="90000"/>
          </a:bodyPr>
          <a:lstStyle/>
          <a:p>
            <a:r>
              <a:rPr lang="pl-PL" dirty="0"/>
              <a:t>2</a:t>
            </a:r>
            <a:r>
              <a:rPr lang="pl-PL" dirty="0" smtClean="0"/>
              <a:t>. Pierwsze wpłaty – my i nasi najbliżsi	</a:t>
            </a:r>
            <a:endParaRPr lang="pl-PL" dirty="0"/>
          </a:p>
        </p:txBody>
      </p:sp>
      <p:sp>
        <p:nvSpPr>
          <p:cNvPr id="5" name="pole tekstowe 4"/>
          <p:cNvSpPr txBox="1"/>
          <p:nvPr/>
        </p:nvSpPr>
        <p:spPr>
          <a:xfrm>
            <a:off x="1689100" y="5815231"/>
            <a:ext cx="1732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>
                <a:solidFill>
                  <a:schemeClr val="bg1"/>
                </a:solidFill>
              </a:rPr>
              <a:t>Siedlce</a:t>
            </a:r>
            <a:endParaRPr lang="pl-PL" dirty="0">
              <a:solidFill>
                <a:schemeClr val="bg1"/>
              </a:solidFill>
            </a:endParaRPr>
          </a:p>
        </p:txBody>
      </p:sp>
      <p:sp>
        <p:nvSpPr>
          <p:cNvPr id="6" name="pole tekstowe 5"/>
          <p:cNvSpPr txBox="1"/>
          <p:nvPr/>
        </p:nvSpPr>
        <p:spPr>
          <a:xfrm>
            <a:off x="8834907" y="4153238"/>
            <a:ext cx="232039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Nikt nie chce być pierwszym wpłacającym,</a:t>
            </a:r>
          </a:p>
          <a:p>
            <a:r>
              <a:rPr lang="pl-PL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trzeba dać przykład darczyńcom.</a:t>
            </a:r>
          </a:p>
          <a:p>
            <a:r>
              <a:rPr lang="pl-PL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Od pierwszego dnia kampanii!</a:t>
            </a:r>
            <a:endParaRPr lang="pl-PL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7139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trospekcja">
  <a:themeElements>
    <a:clrScheme name="Retrospekcja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kcja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kcj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5791</TotalTime>
  <Words>620</Words>
  <Application>Microsoft Office PowerPoint</Application>
  <PresentationFormat>Niestandardowy</PresentationFormat>
  <Paragraphs>81</Paragraphs>
  <Slides>26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26</vt:i4>
      </vt:variant>
    </vt:vector>
  </HeadingPairs>
  <TitlesOfParts>
    <vt:vector size="27" baseType="lpstr">
      <vt:lpstr>Retrospekcja</vt:lpstr>
      <vt:lpstr>Jak zbiera się pieniądze  w Kilometrach Dobra</vt:lpstr>
      <vt:lpstr>    Od tego wynik zależy najbardziej</vt:lpstr>
      <vt:lpstr>Jeszcze kilka zasad</vt:lpstr>
      <vt:lpstr>Kilometry Dobra są narzędziem</vt:lpstr>
      <vt:lpstr>Kilometry Dobra są pojazdem</vt:lpstr>
      <vt:lpstr>Kilometry Dobra są jak franczyza</vt:lpstr>
      <vt:lpstr>Slajd 7</vt:lpstr>
      <vt:lpstr>1. Dobrze opisany i udokumentowany cel </vt:lpstr>
      <vt:lpstr>2. Pierwsze wpłaty – my i nasi najbliżsi </vt:lpstr>
      <vt:lpstr>3. Inauguracja</vt:lpstr>
      <vt:lpstr>4. Zbiórki w centrach handlowych i obiektach publicznych</vt:lpstr>
      <vt:lpstr>5. Zbiórki na portalach crowdfundingowych</vt:lpstr>
      <vt:lpstr>6. Zbiórki uliczne</vt:lpstr>
      <vt:lpstr>7. Zbiórki w przedszkolach, szkołach i na uczelniach</vt:lpstr>
      <vt:lpstr>8. Facebook</vt:lpstr>
      <vt:lpstr>Relacje z darczyńcami - zadanie na lata</vt:lpstr>
      <vt:lpstr>9. Media</vt:lpstr>
      <vt:lpstr>10. Gwiazdy - ambasadorzy</vt:lpstr>
      <vt:lpstr>11. Patronat władz lokalnych (marszałek, prezydent, burmistrz, starosta, wójt, …)</vt:lpstr>
      <vt:lpstr>12. Finał </vt:lpstr>
      <vt:lpstr>Finał </vt:lpstr>
      <vt:lpstr>Slajd 22</vt:lpstr>
      <vt:lpstr>Finał nie musi kosztować wiele</vt:lpstr>
      <vt:lpstr>Slajd 24</vt:lpstr>
      <vt:lpstr>Po finale</vt:lpstr>
      <vt:lpstr>Slajd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Jak zbiera się pieniądze  w Kilometrach Dobra</dc:title>
  <dc:creator>Robert Kawałko</dc:creator>
  <cp:lastModifiedBy>DELL</cp:lastModifiedBy>
  <cp:revision>67</cp:revision>
  <dcterms:created xsi:type="dcterms:W3CDTF">2016-02-07T10:18:07Z</dcterms:created>
  <dcterms:modified xsi:type="dcterms:W3CDTF">2018-01-07T11:30:53Z</dcterms:modified>
</cp:coreProperties>
</file>